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7" r:id="rId2"/>
    <p:sldId id="281" r:id="rId3"/>
    <p:sldId id="1509" r:id="rId4"/>
    <p:sldId id="1613" r:id="rId5"/>
    <p:sldId id="1625" r:id="rId6"/>
    <p:sldId id="1626" r:id="rId7"/>
    <p:sldId id="1627" r:id="rId8"/>
    <p:sldId id="467" r:id="rId9"/>
    <p:sldId id="1529" r:id="rId10"/>
    <p:sldId id="1616" r:id="rId11"/>
    <p:sldId id="1617" r:id="rId12"/>
    <p:sldId id="532" r:id="rId13"/>
    <p:sldId id="1348" r:id="rId14"/>
    <p:sldId id="1536" r:id="rId15"/>
    <p:sldId id="1628" r:id="rId16"/>
    <p:sldId id="275" r:id="rId17"/>
    <p:sldId id="1573" r:id="rId18"/>
    <p:sldId id="1622" r:id="rId19"/>
    <p:sldId id="1624"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B183"/>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24/03/2026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CA458-69F8-4014-8412-A81832A6E0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E4E1DB-1BCA-EA1F-442B-3D5DF3545D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CD6CA8-9915-D541-2C02-4D263A573F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956D368-C6E9-4831-497B-2ABED841886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118152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7DD72-EFD4-6887-4176-1BEC0CC7C2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F168B3E-174B-30E6-B4D6-32F2DFE712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FB9F11-9920-F58D-CE35-A2DA065587B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DADB52A-E79C-07FF-CBD5-F9443347FA26}"/>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58370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134055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72</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BB162-FC4E-ECD0-BDAD-8EE5B69F6DC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6DC2AF7B-5FD1-7218-E046-7E1BEE9911B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411B0F4-978A-CFE8-38F4-1C4BE95F0EF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6E129AF6-4194-02B6-14F6-AB50CFA82EA8}"/>
              </a:ext>
            </a:extLst>
          </p:cNvPr>
          <p:cNvPicPr>
            <a:picLocks noChangeAspect="1"/>
          </p:cNvPicPr>
          <p:nvPr/>
        </p:nvPicPr>
        <p:blipFill>
          <a:blip r:embed="rId3"/>
          <a:stretch>
            <a:fillRect/>
          </a:stretch>
        </p:blipFill>
        <p:spPr>
          <a:xfrm>
            <a:off x="1006455" y="906243"/>
            <a:ext cx="4482443" cy="5522837"/>
          </a:xfrm>
          <a:prstGeom prst="rect">
            <a:avLst/>
          </a:prstGeom>
        </p:spPr>
      </p:pic>
      <p:pic>
        <p:nvPicPr>
          <p:cNvPr id="9" name="Image 8">
            <a:extLst>
              <a:ext uri="{FF2B5EF4-FFF2-40B4-BE49-F238E27FC236}">
                <a16:creationId xmlns:a16="http://schemas.microsoft.com/office/drawing/2014/main" id="{FFC68476-F6D0-F83C-175F-50373E89D05F}"/>
              </a:ext>
            </a:extLst>
          </p:cNvPr>
          <p:cNvPicPr>
            <a:picLocks noChangeAspect="1"/>
          </p:cNvPicPr>
          <p:nvPr/>
        </p:nvPicPr>
        <p:blipFill>
          <a:blip r:embed="rId4"/>
          <a:stretch>
            <a:fillRect/>
          </a:stretch>
        </p:blipFill>
        <p:spPr>
          <a:xfrm>
            <a:off x="6815594" y="906242"/>
            <a:ext cx="4188375" cy="5383731"/>
          </a:xfrm>
          <a:prstGeom prst="rect">
            <a:avLst/>
          </a:prstGeom>
        </p:spPr>
      </p:pic>
      <p:pic>
        <p:nvPicPr>
          <p:cNvPr id="10" name="Image 9">
            <a:extLst>
              <a:ext uri="{FF2B5EF4-FFF2-40B4-BE49-F238E27FC236}">
                <a16:creationId xmlns:a16="http://schemas.microsoft.com/office/drawing/2014/main" id="{90220172-EBD1-8962-68AE-F7F9D95646FA}"/>
              </a:ext>
            </a:extLst>
          </p:cNvPr>
          <p:cNvPicPr>
            <a:picLocks noChangeAspect="1"/>
          </p:cNvPicPr>
          <p:nvPr/>
        </p:nvPicPr>
        <p:blipFill>
          <a:blip r:embed="rId5"/>
          <a:stretch>
            <a:fillRect/>
          </a:stretch>
        </p:blipFill>
        <p:spPr>
          <a:xfrm>
            <a:off x="5488898" y="234460"/>
            <a:ext cx="1362758" cy="1343564"/>
          </a:xfrm>
          <a:prstGeom prst="rect">
            <a:avLst/>
          </a:prstGeom>
        </p:spPr>
      </p:pic>
    </p:spTree>
    <p:extLst>
      <p:ext uri="{BB962C8B-B14F-4D97-AF65-F5344CB8AC3E}">
        <p14:creationId xmlns:p14="http://schemas.microsoft.com/office/powerpoint/2010/main" val="3593231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ZoneTexte 1">
            <a:extLst>
              <a:ext uri="{FF2B5EF4-FFF2-40B4-BE49-F238E27FC236}">
                <a16:creationId xmlns:a16="http://schemas.microsoft.com/office/drawing/2014/main" id="{83FB5C81-161D-1456-05A8-588F6DA5E9E0}"/>
              </a:ext>
            </a:extLst>
          </p:cNvPr>
          <p:cNvSpPr txBox="1"/>
          <p:nvPr/>
        </p:nvSpPr>
        <p:spPr>
          <a:xfrm>
            <a:off x="3292705" y="261641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 </a:t>
            </a:r>
            <a:endParaRPr lang="fr-FR" sz="2600" b="1" dirty="0"/>
          </a:p>
        </p:txBody>
      </p:sp>
      <p:pic>
        <p:nvPicPr>
          <p:cNvPr id="3" name="Image 2">
            <a:extLst>
              <a:ext uri="{FF2B5EF4-FFF2-40B4-BE49-F238E27FC236}">
                <a16:creationId xmlns:a16="http://schemas.microsoft.com/office/drawing/2014/main" id="{EDD18A14-2379-D5DE-10E6-EB8342442EAA}"/>
              </a:ext>
            </a:extLst>
          </p:cNvPr>
          <p:cNvPicPr>
            <a:picLocks noChangeAspect="1"/>
          </p:cNvPicPr>
          <p:nvPr/>
        </p:nvPicPr>
        <p:blipFill>
          <a:blip r:embed="rId3"/>
          <a:stretch>
            <a:fillRect/>
          </a:stretch>
        </p:blipFill>
        <p:spPr>
          <a:xfrm>
            <a:off x="1550496" y="616759"/>
            <a:ext cx="1362758" cy="1343564"/>
          </a:xfrm>
          <a:prstGeom prst="rect">
            <a:avLst/>
          </a:prstGeom>
        </p:spPr>
      </p:pic>
    </p:spTree>
    <p:extLst>
      <p:ext uri="{BB962C8B-B14F-4D97-AF65-F5344CB8AC3E}">
        <p14:creationId xmlns:p14="http://schemas.microsoft.com/office/powerpoint/2010/main" val="3022659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25" name="Organigramme : Connecteur 24">
            <a:extLst>
              <a:ext uri="{FF2B5EF4-FFF2-40B4-BE49-F238E27FC236}">
                <a16:creationId xmlns:a16="http://schemas.microsoft.com/office/drawing/2014/main" id="{A57755CA-3C0F-B16C-E0AC-C7B72AE645E4}"/>
              </a:ext>
            </a:extLst>
          </p:cNvPr>
          <p:cNvSpPr/>
          <p:nvPr/>
        </p:nvSpPr>
        <p:spPr>
          <a:xfrm>
            <a:off x="7315376" y="4988842"/>
            <a:ext cx="392403" cy="392403"/>
          </a:xfrm>
          <a:prstGeom prst="flowChartConnector">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2400" b="1" dirty="0"/>
              <a:t>2</a:t>
            </a:r>
          </a:p>
        </p:txBody>
      </p:sp>
      <p:sp>
        <p:nvSpPr>
          <p:cNvPr id="28" name="ZoneTexte 14">
            <a:extLst>
              <a:ext uri="{FF2B5EF4-FFF2-40B4-BE49-F238E27FC236}">
                <a16:creationId xmlns:a16="http://schemas.microsoft.com/office/drawing/2014/main" id="{52B229F3-C107-8862-1CB3-0D7B554B64EF}"/>
              </a:ext>
            </a:extLst>
          </p:cNvPr>
          <p:cNvSpPr txBox="1"/>
          <p:nvPr/>
        </p:nvSpPr>
        <p:spPr>
          <a:xfrm>
            <a:off x="2227667" y="1052298"/>
            <a:ext cx="7907225" cy="95410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spc="-35" dirty="0">
                <a:solidFill>
                  <a:srgbClr val="231F20"/>
                </a:solidFill>
                <a:effectLst/>
                <a:ea typeface="Arial" panose="020B0604020202020204" pitchFamily="34" charset="0"/>
                <a:cs typeface="Times New Roman" panose="02020603050405020304" pitchFamily="18" charset="0"/>
              </a:rPr>
              <a:t>Ce panneau indique qu’un camion n’a pas le droit de passer s’il pèse plus que le nombre de tonnes indiqué. </a:t>
            </a:r>
            <a:endParaRPr lang="fr-FR" sz="2800" dirty="0"/>
          </a:p>
        </p:txBody>
      </p:sp>
      <p:sp>
        <p:nvSpPr>
          <p:cNvPr id="29" name="ZoneTexte 4">
            <a:extLst>
              <a:ext uri="{FF2B5EF4-FFF2-40B4-BE49-F238E27FC236}">
                <a16:creationId xmlns:a16="http://schemas.microsoft.com/office/drawing/2014/main" id="{2985D53C-93FE-2DB1-8638-C3AF3B0A94A4}"/>
              </a:ext>
            </a:extLst>
          </p:cNvPr>
          <p:cNvSpPr txBox="1"/>
          <p:nvPr/>
        </p:nvSpPr>
        <p:spPr>
          <a:xfrm>
            <a:off x="517416" y="4528743"/>
            <a:ext cx="4735589" cy="1102179"/>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2400" b="1" spc="-35" dirty="0">
                <a:solidFill>
                  <a:srgbClr val="231F20"/>
                </a:solidFill>
                <a:ea typeface="Arial" panose="020B0604020202020204" pitchFamily="34" charset="0"/>
                <a:cs typeface="Times New Roman" panose="02020603050405020304" pitchFamily="18" charset="0"/>
              </a:rPr>
              <a:t>Un camion de </a:t>
            </a:r>
            <a:r>
              <a:rPr lang="fr-FR" sz="2400" b="1" spc="-35" dirty="0">
                <a:solidFill>
                  <a:srgbClr val="231F20"/>
                </a:solidFill>
                <a:latin typeface="Script Ecole 2" panose="02000400000000000000" pitchFamily="2" charset="0"/>
                <a:ea typeface="Script Ecole 2" panose="02000400000000000000" pitchFamily="2" charset="0"/>
                <a:cs typeface="Times New Roman" panose="02020603050405020304" pitchFamily="18" charset="0"/>
              </a:rPr>
              <a:t>27</a:t>
            </a:r>
            <a:r>
              <a:rPr lang="fr-FR" sz="2400" b="1" spc="-35" dirty="0">
                <a:solidFill>
                  <a:srgbClr val="231F20"/>
                </a:solidFill>
                <a:ea typeface="Arial" panose="020B0604020202020204" pitchFamily="34" charset="0"/>
                <a:cs typeface="Times New Roman" panose="02020603050405020304" pitchFamily="18" charset="0"/>
              </a:rPr>
              <a:t> tonnes peut-il passer ? </a:t>
            </a:r>
            <a:endParaRPr lang="fr-FR" sz="2400" b="1" dirty="0">
              <a:ea typeface="Arial" panose="020B0604020202020204" pitchFamily="34" charset="0"/>
              <a:cs typeface="Times New Roman" panose="02020603050405020304" pitchFamily="18" charset="0"/>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2414352"/>
            <a:ext cx="0" cy="4014728"/>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3D77D9A5-D9E7-9420-D4F9-A61465B34D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3238" y="2095006"/>
            <a:ext cx="2466109" cy="2466109"/>
          </a:xfrm>
          <a:prstGeom prst="rect">
            <a:avLst/>
          </a:prstGeom>
          <a:effectLst>
            <a:outerShdw blurRad="50800" dist="38100" dir="2700000" algn="tl" rotWithShape="0">
              <a:prstClr val="black">
                <a:alpha val="40000"/>
              </a:prstClr>
            </a:outerShdw>
          </a:effectLst>
        </p:spPr>
      </p:pic>
      <p:sp>
        <p:nvSpPr>
          <p:cNvPr id="31" name="ZoneTexte 30">
            <a:extLst>
              <a:ext uri="{FF2B5EF4-FFF2-40B4-BE49-F238E27FC236}">
                <a16:creationId xmlns:a16="http://schemas.microsoft.com/office/drawing/2014/main" id="{BB1DC6CB-B11F-3DF7-F100-74FA897F8559}"/>
              </a:ext>
            </a:extLst>
          </p:cNvPr>
          <p:cNvSpPr txBox="1"/>
          <p:nvPr/>
        </p:nvSpPr>
        <p:spPr>
          <a:xfrm>
            <a:off x="6938996" y="4518352"/>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2400" b="1" spc="-35" dirty="0">
                <a:solidFill>
                  <a:srgbClr val="231F20"/>
                </a:solidFill>
                <a:ea typeface="Arial" panose="020B0604020202020204" pitchFamily="34" charset="0"/>
                <a:cs typeface="Times New Roman" panose="02020603050405020304" pitchFamily="18" charset="0"/>
              </a:rPr>
              <a:t>Un camion de 15 tonnes avec une remorque de 13 tonnes peut-il passer ? </a:t>
            </a:r>
            <a:endParaRPr lang="fr-FR" sz="2400" b="1" dirty="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2384889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4">
            <a:extLst>
              <a:ext uri="{FF2B5EF4-FFF2-40B4-BE49-F238E27FC236}">
                <a16:creationId xmlns:a16="http://schemas.microsoft.com/office/drawing/2014/main" id="{BA95573B-FDD8-8CF6-B803-A8980A8F4602}"/>
              </a:ext>
            </a:extLst>
          </p:cNvPr>
          <p:cNvSpPr txBox="1"/>
          <p:nvPr/>
        </p:nvSpPr>
        <p:spPr>
          <a:xfrm>
            <a:off x="517416" y="4528743"/>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b="1" dirty="0">
                <a:solidFill>
                  <a:srgbClr val="231F20"/>
                </a:solidFill>
                <a:ea typeface="Calibri" panose="020F0502020204030204" pitchFamily="34" charset="0"/>
              </a:rPr>
              <a:t>Un camion de </a:t>
            </a:r>
            <a:r>
              <a:rPr lang="fr-FR" sz="2400" b="1" dirty="0">
                <a:solidFill>
                  <a:srgbClr val="231F20"/>
                </a:solidFill>
                <a:latin typeface="Script Ecole 2" panose="02000400000000000000" pitchFamily="2" charset="0"/>
                <a:ea typeface="Script Ecole 2" panose="02000400000000000000" pitchFamily="2" charset="0"/>
              </a:rPr>
              <a:t>17</a:t>
            </a:r>
            <a:r>
              <a:rPr lang="fr-FR" sz="2400" b="1" dirty="0">
                <a:solidFill>
                  <a:srgbClr val="231F20"/>
                </a:solidFill>
                <a:ea typeface="Calibri" panose="020F0502020204030204" pitchFamily="34" charset="0"/>
              </a:rPr>
              <a:t> tonnes avec une remorque de 14 tonnes peut-il passer ?</a:t>
            </a:r>
            <a:endParaRPr lang="fr-FR" sz="2400" b="1" kern="100" dirty="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D38011FA-906D-31CB-69DA-71324A455135}"/>
              </a:ext>
            </a:extLst>
          </p:cNvPr>
          <p:cNvSpPr txBox="1"/>
          <p:nvPr/>
        </p:nvSpPr>
        <p:spPr>
          <a:xfrm>
            <a:off x="6938996" y="4518352"/>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231F20"/>
                </a:solidFill>
                <a:ea typeface="Calibri" panose="020F0502020204030204" pitchFamily="34" charset="0"/>
              </a:rPr>
              <a:t>Un camion passe car il déclare faire 3 tonnes de moins. </a:t>
            </a:r>
          </a:p>
          <a:p>
            <a:r>
              <a:rPr lang="fr-FR" sz="2400" b="1" kern="100" dirty="0">
                <a:solidFill>
                  <a:srgbClr val="231F20"/>
                </a:solidFill>
                <a:ea typeface="Calibri" panose="020F0502020204030204" pitchFamily="34" charset="0"/>
                <a:cs typeface="Times New Roman" panose="02020603050405020304" pitchFamily="18" charset="0"/>
              </a:rPr>
              <a:t>Combien pèse-t-il ? </a:t>
            </a:r>
            <a:endParaRPr lang="fr-FR" sz="2400" b="1" kern="100" dirty="0">
              <a:ea typeface="Calibri" panose="020F0502020204030204" pitchFamily="34" charset="0"/>
              <a:cs typeface="Times New Roman" panose="02020603050405020304" pitchFamily="18" charset="0"/>
            </a:endParaRPr>
          </a:p>
        </p:txBody>
      </p:sp>
      <p:cxnSp>
        <p:nvCxnSpPr>
          <p:cNvPr id="6" name="Connecteur droit 5">
            <a:extLst>
              <a:ext uri="{FF2B5EF4-FFF2-40B4-BE49-F238E27FC236}">
                <a16:creationId xmlns:a16="http://schemas.microsoft.com/office/drawing/2014/main" id="{E4C3ABA5-B919-F669-D39C-40C85B3B40A2}"/>
              </a:ext>
            </a:extLst>
          </p:cNvPr>
          <p:cNvCxnSpPr>
            <a:cxnSpLocks/>
          </p:cNvCxnSpPr>
          <p:nvPr/>
        </p:nvCxnSpPr>
        <p:spPr>
          <a:xfrm>
            <a:off x="6096000" y="2414352"/>
            <a:ext cx="0" cy="4014728"/>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11C38A7A-E656-4FAD-3D03-80CB231186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3238" y="2095006"/>
            <a:ext cx="2466109" cy="2466109"/>
          </a:xfrm>
          <a:prstGeom prst="rect">
            <a:avLst/>
          </a:prstGeom>
          <a:effectLst>
            <a:outerShdw blurRad="50800" dist="38100" dir="2700000" algn="tl" rotWithShape="0">
              <a:prstClr val="black">
                <a:alpha val="40000"/>
              </a:prstClr>
            </a:outerShdw>
          </a:effectLst>
        </p:spPr>
      </p:pic>
      <p:sp>
        <p:nvSpPr>
          <p:cNvPr id="10" name="ZoneTexte 14">
            <a:extLst>
              <a:ext uri="{FF2B5EF4-FFF2-40B4-BE49-F238E27FC236}">
                <a16:creationId xmlns:a16="http://schemas.microsoft.com/office/drawing/2014/main" id="{9F440A96-0F31-8F9C-756B-E4F82307137C}"/>
              </a:ext>
            </a:extLst>
          </p:cNvPr>
          <p:cNvSpPr txBox="1"/>
          <p:nvPr/>
        </p:nvSpPr>
        <p:spPr>
          <a:xfrm>
            <a:off x="2227667" y="1052298"/>
            <a:ext cx="7907225" cy="954107"/>
          </a:xfrm>
          <a:prstGeom prst="rect">
            <a:avLst/>
          </a:prstGeom>
          <a:noFill/>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spc="-35" dirty="0">
                <a:solidFill>
                  <a:srgbClr val="231F20"/>
                </a:solidFill>
                <a:effectLst/>
                <a:ea typeface="Arial" panose="020B0604020202020204" pitchFamily="34" charset="0"/>
                <a:cs typeface="Times New Roman" panose="02020603050405020304" pitchFamily="18" charset="0"/>
              </a:rPr>
              <a:t>Ce panneau indique qu’un camion n’a pas le droit de passer s’il pèse plus que le nombre de tonnes indiqué. </a:t>
            </a:r>
            <a:endParaRPr lang="fr-FR" sz="2800" dirty="0"/>
          </a:p>
        </p:txBody>
      </p:sp>
      <p:pic>
        <p:nvPicPr>
          <p:cNvPr id="11" name="Image 10">
            <a:extLst>
              <a:ext uri="{FF2B5EF4-FFF2-40B4-BE49-F238E27FC236}">
                <a16:creationId xmlns:a16="http://schemas.microsoft.com/office/drawing/2014/main" id="{C56D2986-7205-B55E-F452-57094DF36819}"/>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Tree>
    <p:extLst>
      <p:ext uri="{BB962C8B-B14F-4D97-AF65-F5344CB8AC3E}">
        <p14:creationId xmlns:p14="http://schemas.microsoft.com/office/powerpoint/2010/main" val="3196723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J’utilise la règle comme instrument de tracer.</a:t>
              </a:r>
              <a:r>
                <a:rPr lang="fr-FR" sz="3200" dirty="0"/>
                <a:t> </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reconnais, nomme et décris un cercle, un carré, un triangle et un triangle rectangle.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4">
            <a:extLst>
              <a:ext uri="{FF2B5EF4-FFF2-40B4-BE49-F238E27FC236}">
                <a16:creationId xmlns:a16="http://schemas.microsoft.com/office/drawing/2014/main" id="{5FD841D7-1D79-0F38-1998-CE08412925FE}"/>
              </a:ext>
            </a:extLst>
          </p:cNvPr>
          <p:cNvSpPr txBox="1"/>
          <p:nvPr/>
        </p:nvSpPr>
        <p:spPr>
          <a:xfrm>
            <a:off x="279342" y="2982724"/>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Géomètrie</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 </a:t>
            </a:r>
            <a:endParaRPr lang="fr-FR" sz="2600" b="1" dirty="0"/>
          </a:p>
        </p:txBody>
      </p:sp>
      <p:sp>
        <p:nvSpPr>
          <p:cNvPr id="7" name="ZoneTexte 6">
            <a:extLst>
              <a:ext uri="{FF2B5EF4-FFF2-40B4-BE49-F238E27FC236}">
                <a16:creationId xmlns:a16="http://schemas.microsoft.com/office/drawing/2014/main" id="{DC9057CA-C15A-EE34-3F8F-A82F51F9162F}"/>
              </a:ext>
            </a:extLst>
          </p:cNvPr>
          <p:cNvSpPr txBox="1"/>
          <p:nvPr/>
        </p:nvSpPr>
        <p:spPr>
          <a:xfrm>
            <a:off x="6399587" y="475887"/>
            <a:ext cx="5606590" cy="3693319"/>
          </a:xfrm>
          <a:prstGeom prst="rect">
            <a:avLst/>
          </a:prstGeom>
          <a:noFill/>
        </p:spPr>
        <p:txBody>
          <a:bodyPr wrap="square" rtlCol="0">
            <a:spAutoFit/>
          </a:bodyPr>
          <a:lstStyle/>
          <a:p>
            <a:r>
              <a:rPr lang="fr-FR" sz="2600" dirty="0"/>
              <a:t>Disque / cercle</a:t>
            </a:r>
          </a:p>
          <a:p>
            <a:endParaRPr lang="fr-FR" sz="2600" dirty="0"/>
          </a:p>
          <a:p>
            <a:r>
              <a:rPr lang="fr-FR" sz="2600" dirty="0"/>
              <a:t>1/ Sur une feuille A5, je dessine des cercles avec le matériel donné.</a:t>
            </a:r>
          </a:p>
          <a:p>
            <a:endParaRPr lang="fr-FR" sz="2600" dirty="0"/>
          </a:p>
          <a:p>
            <a:endParaRPr lang="fr-FR" sz="2600" dirty="0"/>
          </a:p>
          <a:p>
            <a:r>
              <a:rPr lang="fr-FR" sz="2600" dirty="0"/>
              <a:t>2/ Sur une feuille A5, je place un point A au centre et je mets des points à 6 cm du point</a:t>
            </a:r>
          </a:p>
        </p:txBody>
      </p:sp>
      <p:sp>
        <p:nvSpPr>
          <p:cNvPr id="9" name="Rectangle 8">
            <a:extLst>
              <a:ext uri="{FF2B5EF4-FFF2-40B4-BE49-F238E27FC236}">
                <a16:creationId xmlns:a16="http://schemas.microsoft.com/office/drawing/2014/main" id="{E31698A7-D9A3-82AF-C798-1CC7906A6F3C}"/>
              </a:ext>
            </a:extLst>
          </p:cNvPr>
          <p:cNvSpPr/>
          <p:nvPr/>
        </p:nvSpPr>
        <p:spPr>
          <a:xfrm>
            <a:off x="8052955" y="4374573"/>
            <a:ext cx="1683327" cy="2054507"/>
          </a:xfrm>
          <a:prstGeom prst="rect">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1" name="Image 10">
            <a:extLst>
              <a:ext uri="{FF2B5EF4-FFF2-40B4-BE49-F238E27FC236}">
                <a16:creationId xmlns:a16="http://schemas.microsoft.com/office/drawing/2014/main" id="{726C2320-1C54-0D2C-3AA1-F0A81B57745D}"/>
              </a:ext>
            </a:extLst>
          </p:cNvPr>
          <p:cNvPicPr>
            <a:picLocks noChangeAspect="1"/>
          </p:cNvPicPr>
          <p:nvPr/>
        </p:nvPicPr>
        <p:blipFill>
          <a:blip r:embed="rId3"/>
          <a:stretch>
            <a:fillRect/>
          </a:stretch>
        </p:blipFill>
        <p:spPr>
          <a:xfrm>
            <a:off x="8681239" y="5127482"/>
            <a:ext cx="426757" cy="548688"/>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BBC01F2-7188-57D9-925C-8B1DE5E004BA}"/>
              </a:ext>
            </a:extLst>
          </p:cNvPr>
          <p:cNvPicPr>
            <a:picLocks noChangeAspect="1"/>
          </p:cNvPicPr>
          <p:nvPr/>
        </p:nvPicPr>
        <p:blipFill>
          <a:blip r:embed="rId3"/>
          <a:stretch>
            <a:fillRect/>
          </a:stretch>
        </p:blipFill>
        <p:spPr>
          <a:xfrm>
            <a:off x="785239" y="2217150"/>
            <a:ext cx="4159986" cy="3246712"/>
          </a:xfrm>
          <a:prstGeom prst="rect">
            <a:avLst/>
          </a:prstGeom>
        </p:spPr>
      </p:pic>
      <p:pic>
        <p:nvPicPr>
          <p:cNvPr id="9" name="Image 8">
            <a:extLst>
              <a:ext uri="{FF2B5EF4-FFF2-40B4-BE49-F238E27FC236}">
                <a16:creationId xmlns:a16="http://schemas.microsoft.com/office/drawing/2014/main" id="{679BB1F1-ABD6-6FAE-355A-CB5806386AE8}"/>
              </a:ext>
            </a:extLst>
          </p:cNvPr>
          <p:cNvPicPr>
            <a:picLocks noChangeAspect="1"/>
          </p:cNvPicPr>
          <p:nvPr/>
        </p:nvPicPr>
        <p:blipFill>
          <a:blip r:embed="rId4"/>
          <a:stretch>
            <a:fillRect/>
          </a:stretch>
        </p:blipFill>
        <p:spPr>
          <a:xfrm>
            <a:off x="6932991" y="374036"/>
            <a:ext cx="4299579" cy="6109928"/>
          </a:xfrm>
          <a:prstGeom prst="rect">
            <a:avLst/>
          </a:prstGeom>
        </p:spPr>
      </p:pic>
    </p:spTree>
    <p:extLst>
      <p:ext uri="{BB962C8B-B14F-4D97-AF65-F5344CB8AC3E}">
        <p14:creationId xmlns:p14="http://schemas.microsoft.com/office/powerpoint/2010/main" val="29640584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0E800372-E79E-5162-DC66-DF30A016B010}"/>
              </a:ext>
            </a:extLst>
          </p:cNvPr>
          <p:cNvPicPr>
            <a:picLocks noChangeAspect="1"/>
          </p:cNvPicPr>
          <p:nvPr/>
        </p:nvPicPr>
        <p:blipFill>
          <a:blip r:embed="rId3"/>
          <a:stretch>
            <a:fillRect/>
          </a:stretch>
        </p:blipFill>
        <p:spPr>
          <a:xfrm>
            <a:off x="757714" y="1251932"/>
            <a:ext cx="2987299" cy="1882303"/>
          </a:xfrm>
          <a:prstGeom prst="rect">
            <a:avLst/>
          </a:prstGeom>
        </p:spPr>
      </p:pic>
      <p:pic>
        <p:nvPicPr>
          <p:cNvPr id="7" name="Image 6">
            <a:extLst>
              <a:ext uri="{FF2B5EF4-FFF2-40B4-BE49-F238E27FC236}">
                <a16:creationId xmlns:a16="http://schemas.microsoft.com/office/drawing/2014/main" id="{4ACE7E4A-5CEF-F066-00F8-064AF47619E7}"/>
              </a:ext>
            </a:extLst>
          </p:cNvPr>
          <p:cNvPicPr>
            <a:picLocks noChangeAspect="1"/>
          </p:cNvPicPr>
          <p:nvPr/>
        </p:nvPicPr>
        <p:blipFill>
          <a:blip r:embed="rId4"/>
          <a:stretch>
            <a:fillRect/>
          </a:stretch>
        </p:blipFill>
        <p:spPr>
          <a:xfrm>
            <a:off x="557378" y="3553301"/>
            <a:ext cx="5149786" cy="832867"/>
          </a:xfrm>
          <a:prstGeom prst="rect">
            <a:avLst/>
          </a:prstGeom>
        </p:spPr>
      </p:pic>
      <p:pic>
        <p:nvPicPr>
          <p:cNvPr id="9" name="Image 8">
            <a:extLst>
              <a:ext uri="{FF2B5EF4-FFF2-40B4-BE49-F238E27FC236}">
                <a16:creationId xmlns:a16="http://schemas.microsoft.com/office/drawing/2014/main" id="{EE354280-B723-F1F1-179F-83487CDBF9C2}"/>
              </a:ext>
            </a:extLst>
          </p:cNvPr>
          <p:cNvPicPr>
            <a:picLocks noChangeAspect="1"/>
          </p:cNvPicPr>
          <p:nvPr/>
        </p:nvPicPr>
        <p:blipFill>
          <a:blip r:embed="rId5"/>
          <a:stretch>
            <a:fillRect/>
          </a:stretch>
        </p:blipFill>
        <p:spPr>
          <a:xfrm>
            <a:off x="1899655" y="4689021"/>
            <a:ext cx="3467400" cy="1158340"/>
          </a:xfrm>
          <a:prstGeom prst="rect">
            <a:avLst/>
          </a:prstGeom>
        </p:spPr>
      </p:pic>
      <p:sp>
        <p:nvSpPr>
          <p:cNvPr id="12" name="ZoneTexte 11">
            <a:extLst>
              <a:ext uri="{FF2B5EF4-FFF2-40B4-BE49-F238E27FC236}">
                <a16:creationId xmlns:a16="http://schemas.microsoft.com/office/drawing/2014/main" id="{CEDD2521-EE71-BFB7-5F7F-0FD0052DC873}"/>
              </a:ext>
            </a:extLst>
          </p:cNvPr>
          <p:cNvSpPr txBox="1"/>
          <p:nvPr/>
        </p:nvSpPr>
        <p:spPr>
          <a:xfrm>
            <a:off x="6929524" y="3077182"/>
            <a:ext cx="4812203" cy="892552"/>
          </a:xfrm>
          <a:prstGeom prst="rect">
            <a:avLst/>
          </a:prstGeom>
          <a:noFill/>
        </p:spPr>
        <p:txBody>
          <a:bodyPr wrap="square" rtlCol="0">
            <a:spAutoFit/>
          </a:bodyPr>
          <a:lstStyle/>
          <a:p>
            <a:r>
              <a:rPr lang="fr-FR" sz="2600" dirty="0"/>
              <a:t>Je trace différents cercles avec le compas sur la feuille.</a:t>
            </a:r>
          </a:p>
        </p:txBody>
      </p:sp>
    </p:spTree>
    <p:extLst>
      <p:ext uri="{BB962C8B-B14F-4D97-AF65-F5344CB8AC3E}">
        <p14:creationId xmlns:p14="http://schemas.microsoft.com/office/powerpoint/2010/main" val="3430484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des objets selon leur masse.</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9" name="ZoneTexte 8">
            <a:extLst>
              <a:ext uri="{FF2B5EF4-FFF2-40B4-BE49-F238E27FC236}">
                <a16:creationId xmlns:a16="http://schemas.microsoft.com/office/drawing/2014/main" id="{C81D6B44-9446-D221-9FC7-501DD9D3FF9D}"/>
              </a:ext>
            </a:extLst>
          </p:cNvPr>
          <p:cNvSpPr txBox="1"/>
          <p:nvPr/>
        </p:nvSpPr>
        <p:spPr>
          <a:xfrm>
            <a:off x="5697643" y="1024625"/>
            <a:ext cx="5140111" cy="584775"/>
          </a:xfrm>
          <a:prstGeom prst="rect">
            <a:avLst/>
          </a:prstGeom>
          <a:noFill/>
        </p:spPr>
        <p:txBody>
          <a:bodyPr wrap="square" rtlCol="0">
            <a:spAutoFit/>
          </a:bodyPr>
          <a:lstStyle/>
          <a:p>
            <a:r>
              <a:rPr lang="fr-FR" sz="3200" dirty="0"/>
              <a:t>Quel est l’objet le plus lourd?</a:t>
            </a:r>
          </a:p>
        </p:txBody>
      </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5" name="Image 4">
            <a:extLst>
              <a:ext uri="{FF2B5EF4-FFF2-40B4-BE49-F238E27FC236}">
                <a16:creationId xmlns:a16="http://schemas.microsoft.com/office/drawing/2014/main" id="{00C63630-BFE4-4C2D-EFE1-33FD0DE26E1B}"/>
              </a:ext>
            </a:extLst>
          </p:cNvPr>
          <p:cNvPicPr>
            <a:picLocks noChangeAspect="1"/>
          </p:cNvPicPr>
          <p:nvPr/>
        </p:nvPicPr>
        <p:blipFill>
          <a:blip r:embed="rId4"/>
          <a:stretch>
            <a:fillRect/>
          </a:stretch>
        </p:blipFill>
        <p:spPr>
          <a:xfrm>
            <a:off x="1940220" y="3086656"/>
            <a:ext cx="7855354" cy="3124361"/>
          </a:xfrm>
          <a:prstGeom prst="rect">
            <a:avLst/>
          </a:prstGeom>
        </p:spPr>
      </p:pic>
      <p:pic>
        <p:nvPicPr>
          <p:cNvPr id="6" name="Image 5">
            <a:extLst>
              <a:ext uri="{FF2B5EF4-FFF2-40B4-BE49-F238E27FC236}">
                <a16:creationId xmlns:a16="http://schemas.microsoft.com/office/drawing/2014/main" id="{58C9C7A8-5077-4B97-F21B-9AAABECDEFD0}"/>
              </a:ext>
            </a:extLst>
          </p:cNvPr>
          <p:cNvPicPr>
            <a:picLocks noChangeAspect="1"/>
          </p:cNvPicPr>
          <p:nvPr/>
        </p:nvPicPr>
        <p:blipFill rotWithShape="1">
          <a:blip r:embed="rId5">
            <a:extLst>
              <a:ext uri="{28A0092B-C50C-407E-A947-70E740481C1C}">
                <a14:useLocalDpi xmlns:a14="http://schemas.microsoft.com/office/drawing/2010/main" val="0"/>
              </a:ext>
            </a:extLst>
          </a:blip>
          <a:srcRect b="21793"/>
          <a:stretch/>
        </p:blipFill>
        <p:spPr>
          <a:xfrm>
            <a:off x="1681126" y="876171"/>
            <a:ext cx="2944184" cy="2302539"/>
          </a:xfrm>
          <a:prstGeom prst="rect">
            <a:avLst/>
          </a:prstGeom>
        </p:spPr>
      </p:pic>
      <p:pic>
        <p:nvPicPr>
          <p:cNvPr id="7" name="Image 6">
            <a:extLst>
              <a:ext uri="{FF2B5EF4-FFF2-40B4-BE49-F238E27FC236}">
                <a16:creationId xmlns:a16="http://schemas.microsoft.com/office/drawing/2014/main" id="{B1EF478F-1539-EE67-8DAE-57F852597240}"/>
              </a:ext>
            </a:extLst>
          </p:cNvPr>
          <p:cNvPicPr>
            <a:picLocks noChangeAspect="1"/>
          </p:cNvPicPr>
          <p:nvPr/>
        </p:nvPicPr>
        <p:blipFill rotWithShape="1">
          <a:blip r:embed="rId6">
            <a:extLst>
              <a:ext uri="{28A0092B-C50C-407E-A947-70E740481C1C}">
                <a14:useLocalDpi xmlns:a14="http://schemas.microsoft.com/office/drawing/2010/main" val="0"/>
              </a:ext>
            </a:extLst>
          </a:blip>
          <a:srcRect b="23000"/>
          <a:stretch/>
        </p:blipFill>
        <p:spPr>
          <a:xfrm>
            <a:off x="6985516" y="1978325"/>
            <a:ext cx="3068456" cy="2362711"/>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1DDF5-DEF8-7700-4D84-1E04908D36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E90B054-433D-9C17-D9B4-31E31354FA9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EB04A17A-A9A5-B592-88A5-0DF80CA90D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37F26C5-2452-8212-E6B0-CD40B83FAB2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44FE046-8BCF-AE2F-3B8C-A44B0F4AB4D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4" name="Image 3">
            <a:extLst>
              <a:ext uri="{FF2B5EF4-FFF2-40B4-BE49-F238E27FC236}">
                <a16:creationId xmlns:a16="http://schemas.microsoft.com/office/drawing/2014/main" id="{81FF3183-BCFF-EE6B-BB30-718534280983}"/>
              </a:ext>
            </a:extLst>
          </p:cNvPr>
          <p:cNvPicPr>
            <a:picLocks noChangeAspect="1"/>
          </p:cNvPicPr>
          <p:nvPr/>
        </p:nvPicPr>
        <p:blipFill>
          <a:blip r:embed="rId4"/>
          <a:stretch>
            <a:fillRect/>
          </a:stretch>
        </p:blipFill>
        <p:spPr>
          <a:xfrm>
            <a:off x="2029120" y="3086283"/>
            <a:ext cx="7855354" cy="3124361"/>
          </a:xfrm>
          <a:prstGeom prst="rect">
            <a:avLst/>
          </a:prstGeom>
        </p:spPr>
      </p:pic>
      <p:sp>
        <p:nvSpPr>
          <p:cNvPr id="6" name="Titre 1">
            <a:extLst>
              <a:ext uri="{FF2B5EF4-FFF2-40B4-BE49-F238E27FC236}">
                <a16:creationId xmlns:a16="http://schemas.microsoft.com/office/drawing/2014/main" id="{7C3A79F4-A420-D62D-6775-A5BC437C4575}"/>
              </a:ext>
            </a:extLst>
          </p:cNvPr>
          <p:cNvSpPr>
            <a:spLocks noGrp="1"/>
          </p:cNvSpPr>
          <p:nvPr/>
        </p:nvSpPr>
        <p:spPr>
          <a:xfrm>
            <a:off x="4967270" y="1160188"/>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Quel est l’objet le plus léger ?</a:t>
            </a:r>
          </a:p>
        </p:txBody>
      </p:sp>
      <p:pic>
        <p:nvPicPr>
          <p:cNvPr id="7" name="Image 6">
            <a:extLst>
              <a:ext uri="{FF2B5EF4-FFF2-40B4-BE49-F238E27FC236}">
                <a16:creationId xmlns:a16="http://schemas.microsoft.com/office/drawing/2014/main" id="{94286C41-7768-1732-5CAC-41B4F8DD1E1F}"/>
              </a:ext>
            </a:extLst>
          </p:cNvPr>
          <p:cNvPicPr>
            <a:picLocks noChangeAspect="1"/>
          </p:cNvPicPr>
          <p:nvPr/>
        </p:nvPicPr>
        <p:blipFill rotWithShape="1">
          <a:blip r:embed="rId5">
            <a:extLst>
              <a:ext uri="{28A0092B-C50C-407E-A947-70E740481C1C}">
                <a14:useLocalDpi xmlns:a14="http://schemas.microsoft.com/office/drawing/2010/main" val="0"/>
              </a:ext>
            </a:extLst>
          </a:blip>
          <a:srcRect b="27100"/>
          <a:stretch/>
        </p:blipFill>
        <p:spPr>
          <a:xfrm>
            <a:off x="2550300" y="2127015"/>
            <a:ext cx="1440000" cy="1049766"/>
          </a:xfrm>
          <a:prstGeom prst="rect">
            <a:avLst/>
          </a:prstGeom>
        </p:spPr>
      </p:pic>
      <p:pic>
        <p:nvPicPr>
          <p:cNvPr id="12" name="Image 11">
            <a:extLst>
              <a:ext uri="{FF2B5EF4-FFF2-40B4-BE49-F238E27FC236}">
                <a16:creationId xmlns:a16="http://schemas.microsoft.com/office/drawing/2014/main" id="{F578A803-B678-1AA9-EDBB-FDF5D3CDD991}"/>
              </a:ext>
            </a:extLst>
          </p:cNvPr>
          <p:cNvPicPr>
            <a:picLocks noChangeAspect="1"/>
          </p:cNvPicPr>
          <p:nvPr/>
        </p:nvPicPr>
        <p:blipFill rotWithShape="1">
          <a:blip r:embed="rId6">
            <a:extLst>
              <a:ext uri="{28A0092B-C50C-407E-A947-70E740481C1C}">
                <a14:useLocalDpi xmlns:a14="http://schemas.microsoft.com/office/drawing/2010/main" val="0"/>
              </a:ext>
            </a:extLst>
          </a:blip>
          <a:srcRect b="18384"/>
          <a:stretch/>
        </p:blipFill>
        <p:spPr>
          <a:xfrm>
            <a:off x="7768915" y="2906227"/>
            <a:ext cx="1699020" cy="1450117"/>
          </a:xfrm>
          <a:prstGeom prst="rect">
            <a:avLst/>
          </a:prstGeom>
        </p:spPr>
      </p:pic>
    </p:spTree>
    <p:extLst>
      <p:ext uri="{BB962C8B-B14F-4D97-AF65-F5344CB8AC3E}">
        <p14:creationId xmlns:p14="http://schemas.microsoft.com/office/powerpoint/2010/main" val="1341723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7C3A79F4-A420-D62D-6775-A5BC437C4575}"/>
              </a:ext>
            </a:extLst>
          </p:cNvPr>
          <p:cNvSpPr>
            <a:spLocks noGrp="1"/>
          </p:cNvSpPr>
          <p:nvPr/>
        </p:nvSpPr>
        <p:spPr>
          <a:xfrm>
            <a:off x="2051685" y="1160188"/>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Quel est l’objet le plus léger ?</a:t>
            </a:r>
          </a:p>
        </p:txBody>
      </p:sp>
      <p:pic>
        <p:nvPicPr>
          <p:cNvPr id="5" name="Image 4">
            <a:extLst>
              <a:ext uri="{FF2B5EF4-FFF2-40B4-BE49-F238E27FC236}">
                <a16:creationId xmlns:a16="http://schemas.microsoft.com/office/drawing/2014/main" id="{244682E5-2B19-F1FF-F738-B6C872E48459}"/>
              </a:ext>
            </a:extLst>
          </p:cNvPr>
          <p:cNvPicPr>
            <a:picLocks noChangeAspect="1"/>
          </p:cNvPicPr>
          <p:nvPr/>
        </p:nvPicPr>
        <p:blipFill>
          <a:blip r:embed="rId2"/>
          <a:stretch>
            <a:fillRect/>
          </a:stretch>
        </p:blipFill>
        <p:spPr>
          <a:xfrm>
            <a:off x="1949746" y="2803073"/>
            <a:ext cx="7810901" cy="3352972"/>
          </a:xfrm>
          <a:prstGeom prst="rect">
            <a:avLst/>
          </a:prstGeom>
        </p:spPr>
      </p:pic>
      <p:pic>
        <p:nvPicPr>
          <p:cNvPr id="6" name="Image 5">
            <a:extLst>
              <a:ext uri="{FF2B5EF4-FFF2-40B4-BE49-F238E27FC236}">
                <a16:creationId xmlns:a16="http://schemas.microsoft.com/office/drawing/2014/main" id="{05CBA774-B5B1-7C6A-DF0B-519A2F9B3F59}"/>
              </a:ext>
            </a:extLst>
          </p:cNvPr>
          <p:cNvPicPr>
            <a:picLocks noChangeAspect="1"/>
          </p:cNvPicPr>
          <p:nvPr/>
        </p:nvPicPr>
        <p:blipFill rotWithShape="1">
          <a:blip r:embed="rId3">
            <a:extLst>
              <a:ext uri="{28A0092B-C50C-407E-A947-70E740481C1C}">
                <a14:useLocalDpi xmlns:a14="http://schemas.microsoft.com/office/drawing/2010/main" val="0"/>
              </a:ext>
            </a:extLst>
          </a:blip>
          <a:srcRect l="7345" t="60202" r="76840" b="21789"/>
          <a:stretch/>
        </p:blipFill>
        <p:spPr>
          <a:xfrm>
            <a:off x="8028381" y="1804889"/>
            <a:ext cx="1084613" cy="1235033"/>
          </a:xfrm>
          <a:prstGeom prst="rect">
            <a:avLst/>
          </a:prstGeom>
        </p:spPr>
      </p:pic>
      <p:pic>
        <p:nvPicPr>
          <p:cNvPr id="7" name="Image 6">
            <a:extLst>
              <a:ext uri="{FF2B5EF4-FFF2-40B4-BE49-F238E27FC236}">
                <a16:creationId xmlns:a16="http://schemas.microsoft.com/office/drawing/2014/main" id="{948B0935-1579-9DD2-DAC8-16FA49792456}"/>
              </a:ext>
            </a:extLst>
          </p:cNvPr>
          <p:cNvPicPr>
            <a:picLocks noChangeAspect="1"/>
          </p:cNvPicPr>
          <p:nvPr/>
        </p:nvPicPr>
        <p:blipFill rotWithShape="1">
          <a:blip r:embed="rId3">
            <a:extLst>
              <a:ext uri="{28A0092B-C50C-407E-A947-70E740481C1C}">
                <a14:useLocalDpi xmlns:a14="http://schemas.microsoft.com/office/drawing/2010/main" val="0"/>
              </a:ext>
            </a:extLst>
          </a:blip>
          <a:srcRect l="36782" t="45079" r="43478" b="22020"/>
          <a:stretch/>
        </p:blipFill>
        <p:spPr>
          <a:xfrm>
            <a:off x="2636983" y="2038438"/>
            <a:ext cx="1353787" cy="2256312"/>
          </a:xfrm>
          <a:prstGeom prst="rect">
            <a:avLst/>
          </a:prstGeom>
        </p:spPr>
      </p:pic>
      <p:grpSp>
        <p:nvGrpSpPr>
          <p:cNvPr id="10" name="Group 6357">
            <a:extLst>
              <a:ext uri="{FF2B5EF4-FFF2-40B4-BE49-F238E27FC236}">
                <a16:creationId xmlns:a16="http://schemas.microsoft.com/office/drawing/2014/main" id="{68C24FCD-82B0-A300-E3D8-C9A16BAB8D4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9754259-9AED-501D-9F32-A60CAA9320C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2" name="Shape 21">
              <a:extLst>
                <a:ext uri="{FF2B5EF4-FFF2-40B4-BE49-F238E27FC236}">
                  <a16:creationId xmlns:a16="http://schemas.microsoft.com/office/drawing/2014/main" id="{261A8CB6-35C9-002B-8863-4AEAF25F10E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3" name="Image 12">
            <a:extLst>
              <a:ext uri="{FF2B5EF4-FFF2-40B4-BE49-F238E27FC236}">
                <a16:creationId xmlns:a16="http://schemas.microsoft.com/office/drawing/2014/main" id="{EF4D46A5-4404-EA6A-C002-11DBC7BD663E}"/>
              </a:ext>
            </a:extLst>
          </p:cNvPr>
          <p:cNvPicPr>
            <a:picLocks noChangeAspect="1"/>
          </p:cNvPicPr>
          <p:nvPr/>
        </p:nvPicPr>
        <p:blipFill>
          <a:blip r:embed="rId4"/>
          <a:srcRect t="13596" b="13650"/>
          <a:stretch>
            <a:fillRect/>
          </a:stretch>
        </p:blipFill>
        <p:spPr>
          <a:xfrm>
            <a:off x="5576601" y="126268"/>
            <a:ext cx="1038797" cy="755747"/>
          </a:xfrm>
          <a:prstGeom prst="rect">
            <a:avLst/>
          </a:prstGeom>
        </p:spPr>
      </p:pic>
    </p:spTree>
    <p:extLst>
      <p:ext uri="{BB962C8B-B14F-4D97-AF65-F5344CB8AC3E}">
        <p14:creationId xmlns:p14="http://schemas.microsoft.com/office/powerpoint/2010/main" val="2819258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3A79F4-A420-D62D-6775-A5BC437C4575}"/>
              </a:ext>
            </a:extLst>
          </p:cNvPr>
          <p:cNvSpPr>
            <a:spLocks noGrp="1"/>
          </p:cNvSpPr>
          <p:nvPr/>
        </p:nvSpPr>
        <p:spPr>
          <a:xfrm>
            <a:off x="-186036" y="1030562"/>
            <a:ext cx="7886700" cy="1026838"/>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pPr algn="ctr"/>
            <a:r>
              <a:rPr lang="fr-FR" dirty="0"/>
              <a:t>Quel plateau de la balance est </a:t>
            </a:r>
            <a:br>
              <a:rPr lang="fr-FR" dirty="0"/>
            </a:br>
            <a:r>
              <a:rPr lang="fr-FR" dirty="0"/>
              <a:t>le plus lourd ? </a:t>
            </a:r>
          </a:p>
        </p:txBody>
      </p:sp>
      <p:pic>
        <p:nvPicPr>
          <p:cNvPr id="3" name="Image 2">
            <a:extLst>
              <a:ext uri="{FF2B5EF4-FFF2-40B4-BE49-F238E27FC236}">
                <a16:creationId xmlns:a16="http://schemas.microsoft.com/office/drawing/2014/main" id="{419B78FF-2A16-F6E7-C9C6-F8610761D35A}"/>
              </a:ext>
            </a:extLst>
          </p:cNvPr>
          <p:cNvPicPr>
            <a:picLocks noChangeAspect="1"/>
          </p:cNvPicPr>
          <p:nvPr/>
        </p:nvPicPr>
        <p:blipFill>
          <a:blip r:embed="rId2"/>
          <a:stretch>
            <a:fillRect/>
          </a:stretch>
        </p:blipFill>
        <p:spPr>
          <a:xfrm>
            <a:off x="2210869" y="2782234"/>
            <a:ext cx="7810901" cy="3352972"/>
          </a:xfrm>
          <a:prstGeom prst="rect">
            <a:avLst/>
          </a:prstGeom>
        </p:spPr>
      </p:pic>
      <p:pic>
        <p:nvPicPr>
          <p:cNvPr id="4" name="Image 3">
            <a:extLst>
              <a:ext uri="{FF2B5EF4-FFF2-40B4-BE49-F238E27FC236}">
                <a16:creationId xmlns:a16="http://schemas.microsoft.com/office/drawing/2014/main" id="{3E2D0CA7-DA7F-1BAA-37D8-37328C31F0D4}"/>
              </a:ext>
            </a:extLst>
          </p:cNvPr>
          <p:cNvPicPr>
            <a:picLocks noChangeAspect="1"/>
          </p:cNvPicPr>
          <p:nvPr/>
        </p:nvPicPr>
        <p:blipFill rotWithShape="1">
          <a:blip r:embed="rId3">
            <a:extLst>
              <a:ext uri="{28A0092B-C50C-407E-A947-70E740481C1C}">
                <a14:useLocalDpi xmlns:a14="http://schemas.microsoft.com/office/drawing/2010/main" val="0"/>
              </a:ext>
            </a:extLst>
          </a:blip>
          <a:srcRect b="16335"/>
          <a:stretch/>
        </p:blipFill>
        <p:spPr>
          <a:xfrm>
            <a:off x="3006067" y="2633687"/>
            <a:ext cx="1974180" cy="1651702"/>
          </a:xfrm>
          <a:prstGeom prst="rect">
            <a:avLst/>
          </a:prstGeom>
        </p:spPr>
      </p:pic>
      <p:pic>
        <p:nvPicPr>
          <p:cNvPr id="5" name="Image 4">
            <a:extLst>
              <a:ext uri="{FF2B5EF4-FFF2-40B4-BE49-F238E27FC236}">
                <a16:creationId xmlns:a16="http://schemas.microsoft.com/office/drawing/2014/main" id="{C20E3CBA-DC9B-2619-506E-42EC5106C05C}"/>
              </a:ext>
            </a:extLst>
          </p:cNvPr>
          <p:cNvPicPr>
            <a:picLocks noChangeAspect="1"/>
          </p:cNvPicPr>
          <p:nvPr/>
        </p:nvPicPr>
        <p:blipFill rotWithShape="1">
          <a:blip r:embed="rId3">
            <a:extLst>
              <a:ext uri="{28A0092B-C50C-407E-A947-70E740481C1C}">
                <a14:useLocalDpi xmlns:a14="http://schemas.microsoft.com/office/drawing/2010/main" val="0"/>
              </a:ext>
            </a:extLst>
          </a:blip>
          <a:srcRect b="16335"/>
          <a:stretch/>
        </p:blipFill>
        <p:spPr>
          <a:xfrm>
            <a:off x="7811747" y="1354982"/>
            <a:ext cx="1974180" cy="1651702"/>
          </a:xfrm>
          <a:prstGeom prst="rect">
            <a:avLst/>
          </a:prstGeom>
        </p:spPr>
      </p:pic>
      <p:pic>
        <p:nvPicPr>
          <p:cNvPr id="6" name="Image 5">
            <a:extLst>
              <a:ext uri="{FF2B5EF4-FFF2-40B4-BE49-F238E27FC236}">
                <a16:creationId xmlns:a16="http://schemas.microsoft.com/office/drawing/2014/main" id="{8308D15B-82C7-6952-72BD-B34D4245EBE4}"/>
              </a:ext>
            </a:extLst>
          </p:cNvPr>
          <p:cNvPicPr>
            <a:picLocks noChangeAspect="1"/>
          </p:cNvPicPr>
          <p:nvPr/>
        </p:nvPicPr>
        <p:blipFill rotWithShape="1">
          <a:blip r:embed="rId3">
            <a:extLst>
              <a:ext uri="{28A0092B-C50C-407E-A947-70E740481C1C}">
                <a14:useLocalDpi xmlns:a14="http://schemas.microsoft.com/office/drawing/2010/main" val="0"/>
              </a:ext>
            </a:extLst>
          </a:blip>
          <a:srcRect b="16335"/>
          <a:stretch/>
        </p:blipFill>
        <p:spPr>
          <a:xfrm>
            <a:off x="1783134" y="2633687"/>
            <a:ext cx="1974180" cy="1651702"/>
          </a:xfrm>
          <a:prstGeom prst="rect">
            <a:avLst/>
          </a:prstGeom>
        </p:spPr>
      </p:pic>
      <p:grpSp>
        <p:nvGrpSpPr>
          <p:cNvPr id="9" name="Group 6357">
            <a:extLst>
              <a:ext uri="{FF2B5EF4-FFF2-40B4-BE49-F238E27FC236}">
                <a16:creationId xmlns:a16="http://schemas.microsoft.com/office/drawing/2014/main" id="{4D1F5E0E-134C-B220-EF7C-633D345ED51F}"/>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65C4661B-9574-94C7-1DC4-582A04A0C31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DA3EBD10-E363-29E3-988C-DBD32815F97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12" name="Image 11">
            <a:extLst>
              <a:ext uri="{FF2B5EF4-FFF2-40B4-BE49-F238E27FC236}">
                <a16:creationId xmlns:a16="http://schemas.microsoft.com/office/drawing/2014/main" id="{B5772466-8168-E744-053A-6340C712A31C}"/>
              </a:ext>
            </a:extLst>
          </p:cNvPr>
          <p:cNvPicPr>
            <a:picLocks noChangeAspect="1"/>
          </p:cNvPicPr>
          <p:nvPr/>
        </p:nvPicPr>
        <p:blipFill>
          <a:blip r:embed="rId4"/>
          <a:srcRect t="13596" b="13650"/>
          <a:stretch>
            <a:fillRect/>
          </a:stretch>
        </p:blipFill>
        <p:spPr>
          <a:xfrm>
            <a:off x="5576601" y="126268"/>
            <a:ext cx="1038797" cy="755747"/>
          </a:xfrm>
          <a:prstGeom prst="rect">
            <a:avLst/>
          </a:prstGeom>
        </p:spPr>
      </p:pic>
    </p:spTree>
    <p:extLst>
      <p:ext uri="{BB962C8B-B14F-4D97-AF65-F5344CB8AC3E}">
        <p14:creationId xmlns:p14="http://schemas.microsoft.com/office/powerpoint/2010/main" val="8894810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a:extLst>
              <a:ext uri="{FF2B5EF4-FFF2-40B4-BE49-F238E27FC236}">
                <a16:creationId xmlns:a16="http://schemas.microsoft.com/office/drawing/2014/main" id="{7941D0DE-0F8C-6BDC-42F1-C4542A4CE66D}"/>
              </a:ext>
            </a:extLst>
          </p:cNvPr>
          <p:cNvPicPr>
            <a:picLocks noChangeAspect="1"/>
          </p:cNvPicPr>
          <p:nvPr/>
        </p:nvPicPr>
        <p:blipFill>
          <a:blip r:embed="rId2"/>
          <a:srcRect t="13596" b="13650"/>
          <a:stretch>
            <a:fillRect/>
          </a:stretch>
        </p:blipFill>
        <p:spPr>
          <a:xfrm>
            <a:off x="5576601" y="126268"/>
            <a:ext cx="1038797" cy="755747"/>
          </a:xfrm>
          <a:prstGeom prst="rect">
            <a:avLst/>
          </a:prstGeom>
        </p:spPr>
      </p:pic>
      <p:sp>
        <p:nvSpPr>
          <p:cNvPr id="3" name="Titre 1">
            <a:extLst>
              <a:ext uri="{FF2B5EF4-FFF2-40B4-BE49-F238E27FC236}">
                <a16:creationId xmlns:a16="http://schemas.microsoft.com/office/drawing/2014/main" id="{7C3A79F4-A420-D62D-6775-A5BC437C4575}"/>
              </a:ext>
            </a:extLst>
          </p:cNvPr>
          <p:cNvSpPr>
            <a:spLocks noGrp="1"/>
          </p:cNvSpPr>
          <p:nvPr/>
        </p:nvSpPr>
        <p:spPr>
          <a:xfrm>
            <a:off x="2003270" y="1409978"/>
            <a:ext cx="6558824" cy="795932"/>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Où dois-je ajouter une bouteille pour que ce soit vrai ? </a:t>
            </a:r>
          </a:p>
        </p:txBody>
      </p:sp>
      <p:pic>
        <p:nvPicPr>
          <p:cNvPr id="4" name="Image 3">
            <a:extLst>
              <a:ext uri="{FF2B5EF4-FFF2-40B4-BE49-F238E27FC236}">
                <a16:creationId xmlns:a16="http://schemas.microsoft.com/office/drawing/2014/main" id="{419B78FF-2A16-F6E7-C9C6-F8610761D35A}"/>
              </a:ext>
            </a:extLst>
          </p:cNvPr>
          <p:cNvPicPr>
            <a:picLocks noChangeAspect="1"/>
          </p:cNvPicPr>
          <p:nvPr/>
        </p:nvPicPr>
        <p:blipFill>
          <a:blip r:embed="rId3"/>
          <a:stretch>
            <a:fillRect/>
          </a:stretch>
        </p:blipFill>
        <p:spPr>
          <a:xfrm>
            <a:off x="2210869" y="2782234"/>
            <a:ext cx="7810901" cy="3352972"/>
          </a:xfrm>
          <a:prstGeom prst="rect">
            <a:avLst/>
          </a:prstGeom>
        </p:spPr>
      </p:pic>
      <p:pic>
        <p:nvPicPr>
          <p:cNvPr id="5" name="Image 4">
            <a:extLst>
              <a:ext uri="{FF2B5EF4-FFF2-40B4-BE49-F238E27FC236}">
                <a16:creationId xmlns:a16="http://schemas.microsoft.com/office/drawing/2014/main" id="{0A9C2C95-A2DC-4B44-A38B-4679CB5BF245}"/>
              </a:ext>
            </a:extLst>
          </p:cNvPr>
          <p:cNvPicPr>
            <a:picLocks noChangeAspect="1"/>
          </p:cNvPicPr>
          <p:nvPr/>
        </p:nvPicPr>
        <p:blipFill rotWithShape="1">
          <a:blip r:embed="rId4">
            <a:extLst>
              <a:ext uri="{28A0092B-C50C-407E-A947-70E740481C1C}">
                <a14:useLocalDpi xmlns:a14="http://schemas.microsoft.com/office/drawing/2010/main" val="0"/>
              </a:ext>
            </a:extLst>
          </a:blip>
          <a:srcRect b="12843"/>
          <a:stretch/>
        </p:blipFill>
        <p:spPr>
          <a:xfrm>
            <a:off x="2499760" y="2674700"/>
            <a:ext cx="1830314" cy="1595252"/>
          </a:xfrm>
          <a:prstGeom prst="rect">
            <a:avLst/>
          </a:prstGeom>
        </p:spPr>
      </p:pic>
      <p:pic>
        <p:nvPicPr>
          <p:cNvPr id="6" name="Image 5">
            <a:extLst>
              <a:ext uri="{FF2B5EF4-FFF2-40B4-BE49-F238E27FC236}">
                <a16:creationId xmlns:a16="http://schemas.microsoft.com/office/drawing/2014/main" id="{6C5F4CC4-37AF-8CAB-472D-60323511C8EA}"/>
              </a:ext>
            </a:extLst>
          </p:cNvPr>
          <p:cNvPicPr>
            <a:picLocks noChangeAspect="1"/>
          </p:cNvPicPr>
          <p:nvPr/>
        </p:nvPicPr>
        <p:blipFill rotWithShape="1">
          <a:blip r:embed="rId4">
            <a:extLst>
              <a:ext uri="{28A0092B-C50C-407E-A947-70E740481C1C}">
                <a14:useLocalDpi xmlns:a14="http://schemas.microsoft.com/office/drawing/2010/main" val="0"/>
              </a:ext>
            </a:extLst>
          </a:blip>
          <a:srcRect b="12843"/>
          <a:stretch/>
        </p:blipFill>
        <p:spPr>
          <a:xfrm>
            <a:off x="7902567" y="1409978"/>
            <a:ext cx="1830314" cy="1595252"/>
          </a:xfrm>
          <a:prstGeom prst="rect">
            <a:avLst/>
          </a:prstGeom>
        </p:spPr>
      </p:pic>
      <p:grpSp>
        <p:nvGrpSpPr>
          <p:cNvPr id="9" name="Group 6357">
            <a:extLst>
              <a:ext uri="{FF2B5EF4-FFF2-40B4-BE49-F238E27FC236}">
                <a16:creationId xmlns:a16="http://schemas.microsoft.com/office/drawing/2014/main" id="{1C6D5280-D2BF-0568-0726-50D2B03540C0}"/>
              </a:ext>
            </a:extLst>
          </p:cNvPr>
          <p:cNvGrpSpPr/>
          <p:nvPr/>
        </p:nvGrpSpPr>
        <p:grpSpPr>
          <a:xfrm>
            <a:off x="0" y="0"/>
            <a:ext cx="2051685" cy="1764030"/>
            <a:chOff x="0" y="0"/>
            <a:chExt cx="2052011" cy="1764030"/>
          </a:xfrm>
        </p:grpSpPr>
        <p:sp>
          <p:nvSpPr>
            <p:cNvPr id="10" name="Shape 19">
              <a:extLst>
                <a:ext uri="{FF2B5EF4-FFF2-40B4-BE49-F238E27FC236}">
                  <a16:creationId xmlns:a16="http://schemas.microsoft.com/office/drawing/2014/main" id="{BA2C9FAA-6E91-868C-DB5B-DF45CFC3F5E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1" name="Shape 21">
              <a:extLst>
                <a:ext uri="{FF2B5EF4-FFF2-40B4-BE49-F238E27FC236}">
                  <a16:creationId xmlns:a16="http://schemas.microsoft.com/office/drawing/2014/main" id="{2BBB000C-1F2D-B779-2DE2-46937952B03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Tree>
    <p:extLst>
      <p:ext uri="{BB962C8B-B14F-4D97-AF65-F5344CB8AC3E}">
        <p14:creationId xmlns:p14="http://schemas.microsoft.com/office/powerpoint/2010/main" val="3112635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2062103"/>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dans les deux sens les tables d’addition.</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dans les deux sens les tables de multiplication.</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6C8E6B08-C2E5-C134-B858-FADB79822663}"/>
              </a:ext>
            </a:extLst>
          </p:cNvPr>
          <p:cNvPicPr>
            <a:picLocks noChangeAspect="1"/>
          </p:cNvPicPr>
          <p:nvPr/>
        </p:nvPicPr>
        <p:blipFill>
          <a:blip r:embed="rId3"/>
          <a:srcRect t="13596" b="13650"/>
          <a:stretch>
            <a:fillRect/>
          </a:stretch>
        </p:blipFill>
        <p:spPr>
          <a:xfrm>
            <a:off x="5576601" y="125949"/>
            <a:ext cx="1038797" cy="755747"/>
          </a:xfrm>
          <a:prstGeom prst="rect">
            <a:avLst/>
          </a:prstGeom>
        </p:spPr>
      </p:pic>
      <p:pic>
        <p:nvPicPr>
          <p:cNvPr id="8" name="Image 7">
            <a:extLst>
              <a:ext uri="{FF2B5EF4-FFF2-40B4-BE49-F238E27FC236}">
                <a16:creationId xmlns:a16="http://schemas.microsoft.com/office/drawing/2014/main" id="{DA3EA1F2-5DBF-8ACE-2BD8-0F241DEF3A3E}"/>
              </a:ext>
            </a:extLst>
          </p:cNvPr>
          <p:cNvPicPr>
            <a:picLocks noChangeAspect="1"/>
          </p:cNvPicPr>
          <p:nvPr/>
        </p:nvPicPr>
        <p:blipFill>
          <a:blip r:embed="rId4"/>
          <a:stretch>
            <a:fillRect/>
          </a:stretch>
        </p:blipFill>
        <p:spPr>
          <a:xfrm>
            <a:off x="6450501" y="2605568"/>
            <a:ext cx="5334661" cy="3823512"/>
          </a:xfrm>
          <a:prstGeom prst="rect">
            <a:avLst/>
          </a:prstGeom>
        </p:spPr>
      </p:pic>
      <p:sp>
        <p:nvSpPr>
          <p:cNvPr id="12" name="ZoneTexte 11">
            <a:extLst>
              <a:ext uri="{FF2B5EF4-FFF2-40B4-BE49-F238E27FC236}">
                <a16:creationId xmlns:a16="http://schemas.microsoft.com/office/drawing/2014/main" id="{1F980120-E0D1-2160-FDEB-49FB81806A27}"/>
              </a:ext>
            </a:extLst>
          </p:cNvPr>
          <p:cNvSpPr txBox="1"/>
          <p:nvPr/>
        </p:nvSpPr>
        <p:spPr>
          <a:xfrm>
            <a:off x="629344" y="1163230"/>
            <a:ext cx="5336195" cy="1200329"/>
          </a:xfrm>
          <a:prstGeom prst="rect">
            <a:avLst/>
          </a:prstGeom>
          <a:noFill/>
        </p:spPr>
        <p:txBody>
          <a:bodyPr wrap="square" rtlCol="0">
            <a:spAutoFit/>
          </a:bodyPr>
          <a:lstStyle/>
          <a:p>
            <a:r>
              <a:rPr lang="fr-FR" sz="3600" dirty="0"/>
              <a:t>Prendre la table de suivi des tables d’addition</a:t>
            </a:r>
            <a:endParaRPr lang="fr-FR" sz="4800" b="1" dirty="0">
              <a:solidFill>
                <a:srgbClr val="0070C0"/>
              </a:solidFill>
            </a:endParaRPr>
          </a:p>
        </p:txBody>
      </p:sp>
      <p:sp>
        <p:nvSpPr>
          <p:cNvPr id="14" name="ZoneTexte 13">
            <a:extLst>
              <a:ext uri="{FF2B5EF4-FFF2-40B4-BE49-F238E27FC236}">
                <a16:creationId xmlns:a16="http://schemas.microsoft.com/office/drawing/2014/main" id="{9E278B70-555F-AD90-73E4-89C628B3ADC1}"/>
              </a:ext>
            </a:extLst>
          </p:cNvPr>
          <p:cNvSpPr txBox="1"/>
          <p:nvPr/>
        </p:nvSpPr>
        <p:spPr>
          <a:xfrm>
            <a:off x="6448967" y="1163230"/>
            <a:ext cx="5336195" cy="1200329"/>
          </a:xfrm>
          <a:prstGeom prst="rect">
            <a:avLst/>
          </a:prstGeom>
          <a:noFill/>
        </p:spPr>
        <p:txBody>
          <a:bodyPr wrap="square" rtlCol="0">
            <a:spAutoFit/>
          </a:bodyPr>
          <a:lstStyle/>
          <a:p>
            <a:r>
              <a:rPr lang="fr-FR" sz="3600" dirty="0"/>
              <a:t>Prendre la table de suivi des tables de multiplication</a:t>
            </a:r>
            <a:endParaRPr lang="fr-FR" sz="4800" b="1" dirty="0">
              <a:solidFill>
                <a:srgbClr val="0070C0"/>
              </a:solidFill>
            </a:endParaRPr>
          </a:p>
        </p:txBody>
      </p:sp>
      <p:pic>
        <p:nvPicPr>
          <p:cNvPr id="16" name="Image 15">
            <a:extLst>
              <a:ext uri="{FF2B5EF4-FFF2-40B4-BE49-F238E27FC236}">
                <a16:creationId xmlns:a16="http://schemas.microsoft.com/office/drawing/2014/main" id="{19C791DE-A667-8941-22FD-CA898BDAB18C}"/>
              </a:ext>
            </a:extLst>
          </p:cNvPr>
          <p:cNvPicPr>
            <a:picLocks noChangeAspect="1"/>
          </p:cNvPicPr>
          <p:nvPr/>
        </p:nvPicPr>
        <p:blipFill>
          <a:blip r:embed="rId5"/>
          <a:stretch>
            <a:fillRect/>
          </a:stretch>
        </p:blipFill>
        <p:spPr>
          <a:xfrm>
            <a:off x="406837" y="2709612"/>
            <a:ext cx="5334657" cy="3569660"/>
          </a:xfrm>
          <a:prstGeom prst="rect">
            <a:avLst/>
          </a:prstGeom>
        </p:spPr>
      </p:pic>
    </p:spTree>
    <p:extLst>
      <p:ext uri="{BB962C8B-B14F-4D97-AF65-F5344CB8AC3E}">
        <p14:creationId xmlns:p14="http://schemas.microsoft.com/office/powerpoint/2010/main" val="12102394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16223</TotalTime>
  <Words>412</Words>
  <Application>Microsoft Office PowerPoint</Application>
  <PresentationFormat>Grand écran</PresentationFormat>
  <Paragraphs>56</Paragraphs>
  <Slides>19</Slides>
  <Notes>11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19</vt:i4>
      </vt:variant>
    </vt:vector>
  </HeadingPairs>
  <TitlesOfParts>
    <vt:vector size="26" baseType="lpstr">
      <vt:lpstr>Arial</vt:lpstr>
      <vt:lpstr>Calibri</vt:lpstr>
      <vt:lpstr>Calibri Light</vt:lpstr>
      <vt:lpstr>KG Turning Tables</vt:lpstr>
      <vt:lpstr>Script Ecole 2</vt:lpstr>
      <vt:lpstr>Wingdings</vt:lpstr>
      <vt:lpstr>Thème Office</vt:lpstr>
      <vt:lpstr>PERIODE 4  séance 72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381</cp:revision>
  <dcterms:created xsi:type="dcterms:W3CDTF">2018-07-28T07:30:27Z</dcterms:created>
  <dcterms:modified xsi:type="dcterms:W3CDTF">2026-03-24T11:33:33Z</dcterms:modified>
</cp:coreProperties>
</file>